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83" r:id="rId2"/>
    <p:sldId id="284" r:id="rId3"/>
    <p:sldId id="306" r:id="rId4"/>
    <p:sldId id="285" r:id="rId5"/>
    <p:sldId id="286" r:id="rId6"/>
    <p:sldId id="287" r:id="rId7"/>
    <p:sldId id="288" r:id="rId8"/>
    <p:sldId id="289" r:id="rId9"/>
    <p:sldId id="290" r:id="rId10"/>
    <p:sldId id="301" r:id="rId11"/>
    <p:sldId id="293" r:id="rId12"/>
    <p:sldId id="295" r:id="rId13"/>
    <p:sldId id="294" r:id="rId14"/>
    <p:sldId id="302" r:id="rId15"/>
    <p:sldId id="296" r:id="rId16"/>
    <p:sldId id="297" r:id="rId17"/>
    <p:sldId id="298" r:id="rId18"/>
    <p:sldId id="299" r:id="rId19"/>
    <p:sldId id="300" r:id="rId20"/>
    <p:sldId id="303" r:id="rId21"/>
    <p:sldId id="304" r:id="rId22"/>
    <p:sldId id="30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66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6" autoAdjust="0"/>
    <p:restoredTop sz="97115" autoAdjust="0"/>
  </p:normalViewPr>
  <p:slideViewPr>
    <p:cSldViewPr>
      <p:cViewPr varScale="1">
        <p:scale>
          <a:sx n="72" d="100"/>
          <a:sy n="72" d="100"/>
        </p:scale>
        <p:origin x="-2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3D401-B0F9-44B2-AE2D-8E68C41D686A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8DAFA-7842-433E-B55D-4E9C8A54AA3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DAFA-7842-433E-B55D-4E9C8A54AA3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DAFA-7842-433E-B55D-4E9C8A54AA33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DAFA-7842-433E-B55D-4E9C8A54AA33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DAFA-7842-433E-B55D-4E9C8A54AA33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DAFA-7842-433E-B55D-4E9C8A54AA33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DAFA-7842-433E-B55D-4E9C8A54AA33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DAFA-7842-433E-B55D-4E9C8A54AA3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DAFA-7842-433E-B55D-4E9C8A54AA33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DAFA-7842-433E-B55D-4E9C8A54AA33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DAFA-7842-433E-B55D-4E9C8A54AA33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DAFA-7842-433E-B55D-4E9C8A54AA33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DAFA-7842-433E-B55D-4E9C8A54AA33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DAFA-7842-433E-B55D-4E9C8A54AA33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DAFA-7842-433E-B55D-4E9C8A54AA33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DAFA-7842-433E-B55D-4E9C8A54AA33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DAFA-7842-433E-B55D-4E9C8A54AA33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DAFA-7842-433E-B55D-4E9C8A54AA33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DAFA-7842-433E-B55D-4E9C8A54AA33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DAFA-7842-433E-B55D-4E9C8A54AA33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DAFA-7842-433E-B55D-4E9C8A54AA33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DAFA-7842-433E-B55D-4E9C8A54AA33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8DAFA-7842-433E-B55D-4E9C8A54AA33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5EE495-EA93-493B-87FA-7B11C746CFBE}" type="datetimeFigureOut">
              <a:rPr lang="ru-RU" smtClean="0"/>
              <a:pPr/>
              <a:t>13.07.2013</a:t>
            </a:fld>
            <a:endParaRPr lang="ru-RU" dirty="0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0BC89-26F6-4B60-AB1C-6B60EE0205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5EE495-EA93-493B-87FA-7B11C746CFBE}" type="datetimeFigureOut">
              <a:rPr lang="ru-RU" smtClean="0"/>
              <a:pPr/>
              <a:t>13.07.2013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0BC89-26F6-4B60-AB1C-6B60EE0205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5EE495-EA93-493B-87FA-7B11C746CFBE}" type="datetimeFigureOut">
              <a:rPr lang="ru-RU" smtClean="0"/>
              <a:pPr/>
              <a:t>13.07.2013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0BC89-26F6-4B60-AB1C-6B60EE0205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5EE495-EA93-493B-87FA-7B11C746CFBE}" type="datetimeFigureOut">
              <a:rPr lang="ru-RU" smtClean="0"/>
              <a:pPr/>
              <a:t>13.07.2013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0BC89-26F6-4B60-AB1C-6B60EE0205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5EE495-EA93-493B-87FA-7B11C746CFBE}" type="datetimeFigureOut">
              <a:rPr lang="ru-RU" smtClean="0"/>
              <a:pPr/>
              <a:t>13.07.2013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0BC89-26F6-4B60-AB1C-6B60EE0205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5EE495-EA93-493B-87FA-7B11C746CFBE}" type="datetimeFigureOut">
              <a:rPr lang="ru-RU" smtClean="0"/>
              <a:pPr/>
              <a:t>13.07.2013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0BC89-26F6-4B60-AB1C-6B60EE0205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5EE495-EA93-493B-87FA-7B11C746CFBE}" type="datetimeFigureOut">
              <a:rPr lang="ru-RU" smtClean="0"/>
              <a:pPr/>
              <a:t>13.07.2013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0BC89-26F6-4B60-AB1C-6B60EE0205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5EE495-EA93-493B-87FA-7B11C746CFBE}" type="datetimeFigureOut">
              <a:rPr lang="ru-RU" smtClean="0"/>
              <a:pPr/>
              <a:t>13.07.2013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0BC89-26F6-4B60-AB1C-6B60EE0205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5EE495-EA93-493B-87FA-7B11C746CFBE}" type="datetimeFigureOut">
              <a:rPr lang="ru-RU" smtClean="0"/>
              <a:pPr/>
              <a:t>13.07.2013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0BC89-26F6-4B60-AB1C-6B60EE0205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5EE495-EA93-493B-87FA-7B11C746CFBE}" type="datetimeFigureOut">
              <a:rPr lang="ru-RU" smtClean="0"/>
              <a:pPr/>
              <a:t>13.07.2013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0BC89-26F6-4B60-AB1C-6B60EE0205A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5EE495-EA93-493B-87FA-7B11C746CFBE}" type="datetimeFigureOut">
              <a:rPr lang="ru-RU" smtClean="0"/>
              <a:pPr/>
              <a:t>13.07.2013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B0BC89-26F6-4B60-AB1C-6B60EE0205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65EE495-EA93-493B-87FA-7B11C746CFBE}" type="datetimeFigureOut">
              <a:rPr lang="ru-RU" smtClean="0"/>
              <a:pPr/>
              <a:t>13.07.2013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 dirty="0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B0BC89-26F6-4B60-AB1C-6B60EE0205A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43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ims@adem-ural.ru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jpeg"/><Relationship Id="rId3" Type="http://schemas.openxmlformats.org/officeDocument/2006/relationships/image" Target="../media/image2.png"/><Relationship Id="rId21" Type="http://schemas.openxmlformats.org/officeDocument/2006/relationships/image" Target="../media/image20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jpeg"/><Relationship Id="rId27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1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iff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8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1670" y="2285992"/>
            <a:ext cx="63886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Симуляция работы управляющей </a:t>
            </a:r>
          </a:p>
          <a:p>
            <a:r>
              <a:rPr lang="ru-RU" sz="32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программы на станке</a:t>
            </a:r>
            <a:endParaRPr lang="ru-RU" sz="32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66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348" y="142852"/>
            <a:ext cx="113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348" y="142852"/>
            <a:ext cx="113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214414" y="214290"/>
            <a:ext cx="628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Обратное </a:t>
            </a:r>
            <a:r>
              <a:rPr lang="ru-RU" sz="24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постпроцессирование</a:t>
            </a:r>
            <a:endParaRPr lang="ru-RU" sz="2400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66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57158" y="6400800"/>
            <a:ext cx="1905000" cy="457200"/>
          </a:xfrm>
        </p:spPr>
        <p:txBody>
          <a:bodyPr/>
          <a:lstStyle/>
          <a:p>
            <a:pPr>
              <a:defRPr/>
            </a:pPr>
            <a:fld id="{0B4D9C73-BCBD-4CF8-8207-5B70738403AE}" type="datetime4">
              <a:rPr lang="ru-RU"/>
              <a:pPr>
                <a:defRPr/>
              </a:pPr>
              <a:t>13 июля 2013 г.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214414" y="1071546"/>
            <a:ext cx="3429024" cy="3643338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4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IMS</a:t>
            </a:r>
            <a:r>
              <a:rPr lang="ru-RU" sz="24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макро язык</a:t>
            </a:r>
            <a:endParaRPr lang="en-US" sz="2400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Преобразование файлов УП в форматы других стоек</a:t>
            </a: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Преобразование файлов УП в нейтральный формат АРТ</a:t>
            </a: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Возврат к жизни УП для устаревшего оборудования</a:t>
            </a:r>
          </a:p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Особые функции</a:t>
            </a:r>
          </a:p>
          <a:p>
            <a:pPr marL="484632" lvl="1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Подпрограммы</a:t>
            </a:r>
          </a:p>
          <a:p>
            <a:pPr marL="484632" lvl="1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SzPct val="80000"/>
              <a:buFont typeface="Arial" pitchFamily="34" charset="0"/>
              <a:buChar char="•"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Переменные и выражения</a:t>
            </a:r>
          </a:p>
          <a:p>
            <a:pPr marL="484632" lvl="1">
              <a:lnSpc>
                <a:spcPct val="90000"/>
              </a:lnSpc>
              <a:spcBef>
                <a:spcPct val="40000"/>
              </a:spcBef>
              <a:buClr>
                <a:schemeClr val="accent1"/>
              </a:buClr>
              <a:buSzPct val="80000"/>
            </a:pPr>
            <a:endParaRPr lang="ru-RU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071546"/>
            <a:ext cx="4247548" cy="4540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Date Placeholder 1"/>
          <p:cNvSpPr>
            <a:spLocks noGrp="1"/>
          </p:cNvSpPr>
          <p:nvPr>
            <p:ph type="dt" sz="quarter" idx="10"/>
          </p:nvPr>
        </p:nvSpPr>
        <p:spPr>
          <a:xfrm>
            <a:off x="923876" y="6062666"/>
            <a:ext cx="1190620" cy="357190"/>
          </a:xfrm>
        </p:spPr>
        <p:txBody>
          <a:bodyPr/>
          <a:lstStyle/>
          <a:p>
            <a:pPr>
              <a:defRPr/>
            </a:pPr>
            <a:fld id="{2CA0D904-5103-457D-BD46-E38603331A97}" type="datetime4">
              <a:rPr lang="ru-RU"/>
              <a:pPr>
                <a:defRPr/>
              </a:pPr>
              <a:t>13 июля 2013 г.</a:t>
            </a:fld>
            <a:endParaRPr lang="en-US" dirty="0">
              <a:solidFill>
                <a:schemeClr val="tx1"/>
              </a:solidFill>
              <a:latin typeface="Times" pitchFamily="18" charset="0"/>
            </a:endParaRPr>
          </a:p>
        </p:txBody>
      </p:sp>
      <p:graphicFrame>
        <p:nvGraphicFramePr>
          <p:cNvPr id="9" name="Group 22"/>
          <p:cNvGraphicFramePr>
            <a:graphicFrameLocks noGrp="1"/>
          </p:cNvGraphicFramePr>
          <p:nvPr/>
        </p:nvGraphicFramePr>
        <p:xfrm>
          <a:off x="1714480" y="1285860"/>
          <a:ext cx="6400800" cy="4848861"/>
        </p:xfrm>
        <a:graphic>
          <a:graphicData uri="http://schemas.openxmlformats.org/drawingml/2006/table">
            <a:tbl>
              <a:tblPr/>
              <a:tblGrid>
                <a:gridCol w="1558925"/>
                <a:gridCol w="1031875"/>
                <a:gridCol w="1260475"/>
                <a:gridCol w="1177925"/>
                <a:gridCol w="1371600"/>
              </a:tblGrid>
              <a:tr h="5762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IMSpost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Lite Standard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IMSpost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Lite Professional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IMSpost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Standard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IMSpost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Professional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3-х координатная обработка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Поддержка всех основных систем 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CAM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Библиотека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контроллеров</a:t>
                      </a: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ЧПУ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Нелимитируемая многокоординатная поддержка 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Библиотека станочной кинематики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Язык макрос и отладчик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36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Типовое применение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Стандартные горизонтальные и вертикальные 3-х координатные станки с обычными техническими требованиями </a:t>
                      </a: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Стандартные конфигурации станков, включающие 3+2 координатное позиционирование и базовое непрерывную 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4-х/5-и координатн</a:t>
                      </a: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</a:t>
                      </a:r>
                      <a:r>
                        <a:rPr kumimoji="0" 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 обработку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Специализированный 3-координатный постпроцессор со специализированной логикой и другими особыми требованиями</a:t>
                      </a:r>
                      <a:endParaRPr kumimoji="0" lang="ru-RU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Любой тип станка, любое количество координат и специфических технических требований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0" name="Picture 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1880" y="1971660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05" y="1971660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9630" y="1971660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6718" y="1971660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3468" y="2673335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05" y="2673335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8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9630" y="2673335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1955" y="2673335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8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1880" y="3027348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105" y="3028935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9630" y="3028935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6718" y="3028935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9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43" y="3527410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9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6718" y="3527410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43" y="4202098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6718" y="4202098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3130" y="4556110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9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16718" y="4559285"/>
            <a:ext cx="123825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1714480" y="357166"/>
            <a:ext cx="40005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Архитектура</a:t>
            </a:r>
            <a:endParaRPr lang="en-US" sz="2400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66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928794" y="6357958"/>
            <a:ext cx="6786594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90000"/>
              </a:lnSpc>
              <a:spcBef>
                <a:spcPts val="550"/>
              </a:spcBef>
              <a:buClr>
                <a:schemeClr val="accent1"/>
              </a:buClr>
              <a:buFont typeface="Arial" pitchFamily="34" charset="0"/>
              <a:buChar char="•"/>
              <a:defRPr/>
            </a:pPr>
            <a:r>
              <a:rPr lang="en-US" sz="16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Windows/NT/2000/XP</a:t>
            </a:r>
            <a:r>
              <a:rPr lang="ru-RU" sz="16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/</a:t>
            </a:r>
            <a:r>
              <a:rPr lang="en-US" sz="16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Vista/7</a:t>
            </a:r>
            <a:r>
              <a:rPr lang="ru-RU" sz="16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; </a:t>
            </a:r>
            <a:r>
              <a:rPr lang="en-US" sz="16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UNIX – IBM, SGI, HP, Sun</a:t>
            </a:r>
            <a:r>
              <a:rPr lang="ru-RU" sz="16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; </a:t>
            </a:r>
            <a:r>
              <a:rPr lang="en-US" sz="16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Linux</a:t>
            </a:r>
          </a:p>
        </p:txBody>
      </p:sp>
      <p:pic>
        <p:nvPicPr>
          <p:cNvPr id="33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48348" y="142852"/>
            <a:ext cx="113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71670" y="2285992"/>
            <a:ext cx="50906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Верификация и симуляция</a:t>
            </a:r>
            <a:endParaRPr lang="ru-RU" sz="3200" b="1" dirty="0">
              <a:ln w="12700">
                <a:solidFill>
                  <a:srgbClr val="0070C0"/>
                </a:solidFill>
                <a:prstDash val="solid"/>
              </a:ln>
              <a:solidFill>
                <a:srgbClr val="66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348" y="142852"/>
            <a:ext cx="113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928794" y="428604"/>
            <a:ext cx="2143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IMSverify</a:t>
            </a:r>
            <a:r>
              <a:rPr lang="en-US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™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ru-RU" sz="2400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66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1285860"/>
            <a:ext cx="6786610" cy="5257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Рисунок 33" descr="5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2357430"/>
            <a:ext cx="3428992" cy="3428992"/>
          </a:xfrm>
          <a:prstGeom prst="rect">
            <a:avLst/>
          </a:prstGeom>
        </p:spPr>
      </p:pic>
      <p:pic>
        <p:nvPicPr>
          <p:cNvPr id="35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48348" y="142852"/>
            <a:ext cx="113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928662" y="1285860"/>
            <a:ext cx="5857916" cy="5000660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lvl="1"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</a:pPr>
            <a:r>
              <a:rPr lang="en-US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IMS Verify</a:t>
            </a: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построен на опробованной и доказавшей временем технологии эмулятора контроллера программы </a:t>
            </a:r>
            <a:r>
              <a:rPr lang="en-US" b="1" dirty="0" err="1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IMSpost</a:t>
            </a:r>
            <a:r>
              <a:rPr lang="en-US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начиная с 1989 года.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Технология компании </a:t>
            </a:r>
            <a:r>
              <a:rPr lang="en-US" b="1" dirty="0" err="1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Machineworks</a:t>
            </a: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используемая в </a:t>
            </a:r>
            <a:r>
              <a:rPr lang="en-US" b="1" dirty="0" err="1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IMSverify</a:t>
            </a:r>
            <a:r>
              <a:rPr lang="en-US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является ведущей в мире и охватывает более 70% мирового рынка. Этот тандем является основой уникального решения для рынка симуляции.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en-US" b="1" dirty="0" err="1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IMSverify</a:t>
            </a:r>
            <a:r>
              <a:rPr lang="en-US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независимый эксперт, обеспечивающий полную имитацию обработки детали на уровне управляющей программы и с учётом всех параметров обработки. Идеология развития симулятора основывается на полном анализе причин всех проблем в УП и их решения</a:t>
            </a:r>
            <a:r>
              <a:rPr lang="en-US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Реальное твердотельное моделирование процессов съема материала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Font typeface="Arial" pitchFamily="34" charset="0"/>
              <a:buChar char="•"/>
            </a:pPr>
            <a:r>
              <a:rPr lang="ru-RU" sz="20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Проверка </a:t>
            </a:r>
            <a:r>
              <a:rPr lang="en-US" sz="20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G</a:t>
            </a:r>
            <a:r>
              <a:rPr lang="ru-RU" sz="20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  <a:cs typeface="Arial" charset="0"/>
              </a:rPr>
              <a:t>-кодов УП</a:t>
            </a:r>
            <a:endParaRPr lang="ru-RU" sz="2000" dirty="0" smtClean="0">
              <a:latin typeface="Arial" charset="0"/>
              <a:cs typeface="Arial" charset="0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643042" y="357166"/>
            <a:ext cx="2143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IMSverify</a:t>
            </a:r>
            <a:r>
              <a:rPr lang="en-US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™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ru-RU" sz="2400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66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348" y="142852"/>
            <a:ext cx="113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348" y="142852"/>
            <a:ext cx="113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3786182" y="142852"/>
            <a:ext cx="378621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Настройки сессии симуляции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57158" y="6400800"/>
            <a:ext cx="1905000" cy="457200"/>
          </a:xfrm>
        </p:spPr>
        <p:txBody>
          <a:bodyPr/>
          <a:lstStyle/>
          <a:p>
            <a:pPr>
              <a:defRPr/>
            </a:pPr>
            <a:fld id="{0B4D9C73-BCBD-4CF8-8207-5B70738403AE}" type="datetime4">
              <a:rPr lang="ru-RU"/>
              <a:pPr>
                <a:defRPr/>
              </a:pPr>
              <a:t>13 июля 2013 г.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929058" y="1214422"/>
            <a:ext cx="3929090" cy="3000396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Удобная настройка для</a:t>
            </a:r>
            <a:r>
              <a:rPr lang="en-US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:</a:t>
            </a:r>
          </a:p>
          <a:p>
            <a:pPr marL="457200" marR="0" lvl="1" indent="0" defTabSz="914400" rtl="0" eaLnBrk="1" fontAlgn="auto" latinLnBrk="0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Управляющих программ</a:t>
            </a: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14400" marR="0" lvl="2" indent="0" defTabSz="914400" rtl="0" eaLnBrk="1" fontAlgn="auto" latinLnBrk="0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lang="en-US" sz="16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G-</a:t>
            </a:r>
            <a:r>
              <a:rPr lang="ru-RU" sz="16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код</a:t>
            </a:r>
            <a:r>
              <a:rPr lang="en-US" sz="16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или</a:t>
            </a:r>
            <a:r>
              <a:rPr lang="en-US" sz="16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16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АПТ</a:t>
            </a:r>
            <a:endParaRPr lang="en-US" sz="1600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marR="0" lvl="1" indent="0" defTabSz="914400" rtl="0" eaLnBrk="1" fontAlgn="auto" latinLnBrk="0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Заготовок</a:t>
            </a: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914400" marR="0" lvl="2" indent="0" defTabSz="914400" rtl="0" eaLnBrk="1" fontAlgn="auto" latinLnBrk="0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2"/>
              </a:buClr>
              <a:buSzTx/>
              <a:tabLst/>
              <a:defRPr/>
            </a:pPr>
            <a:r>
              <a:rPr lang="ru-RU" sz="16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Автоматически рассчитанная или импортируемая</a:t>
            </a:r>
            <a:endParaRPr lang="en-US" sz="1600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marR="0" lvl="1" indent="0" defTabSz="914400" rtl="0" eaLnBrk="1" fontAlgn="auto" latinLnBrk="0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Инструментов</a:t>
            </a: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marR="0" lvl="1" indent="0" defTabSz="914400" rtl="0" eaLnBrk="1" fontAlgn="auto" latinLnBrk="0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Приспособлений</a:t>
            </a: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marR="0" lvl="1" indent="0" defTabSz="914400" rtl="0" eaLnBrk="1" fontAlgn="auto" latinLnBrk="0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Станков</a:t>
            </a: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marR="0" lvl="1" indent="0" defTabSz="914400" rtl="0" eaLnBrk="1" fontAlgn="auto" latinLnBrk="0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Спроектированных деталей</a:t>
            </a: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142852"/>
            <a:ext cx="2571768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71802" y="4429132"/>
            <a:ext cx="5872180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348" y="142852"/>
            <a:ext cx="113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428728" y="142852"/>
            <a:ext cx="40005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Настройки средств контроля УП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57158" y="6400800"/>
            <a:ext cx="1905000" cy="457200"/>
          </a:xfrm>
        </p:spPr>
        <p:txBody>
          <a:bodyPr/>
          <a:lstStyle/>
          <a:p>
            <a:pPr>
              <a:defRPr/>
            </a:pPr>
            <a:fld id="{0B4D9C73-BCBD-4CF8-8207-5B70738403AE}" type="datetime4">
              <a:rPr lang="ru-RU"/>
              <a:pPr>
                <a:defRPr/>
              </a:pPr>
              <a:t>13 июля 2013 г.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357290" y="857232"/>
            <a:ext cx="3929090" cy="1928826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Точки останова:</a:t>
            </a:r>
            <a:endParaRPr lang="en-US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66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pPr marL="457200" marR="0" lvl="1" indent="0" defTabSz="914400" rtl="0" eaLnBrk="1" fontAlgn="auto" latinLnBrk="0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стандартных местах</a:t>
            </a:r>
            <a:endParaRPr lang="en-US" sz="1600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marR="0" lvl="1" indent="0" defTabSz="914400" rtl="0" eaLnBrk="1" fontAlgn="auto" latinLnBrk="0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местах, определенных пользователем</a:t>
            </a:r>
            <a:endParaRPr lang="en-US" sz="1600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marR="0" lvl="1" indent="0" defTabSz="914400" rtl="0" eaLnBrk="1" fontAlgn="auto" latinLnBrk="0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специфических кадрах</a:t>
            </a:r>
          </a:p>
          <a:p>
            <a:pPr marL="457200" marR="0" lvl="1" indent="0" defTabSz="914400" rtl="0" eaLnBrk="1" fontAlgn="auto" latinLnBrk="0" hangingPunct="1">
              <a:lnSpc>
                <a:spcPct val="8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Пошаговая проверка</a:t>
            </a: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9939" name="Picture 3" descr="L:\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857628"/>
            <a:ext cx="6657975" cy="2228850"/>
          </a:xfrm>
          <a:prstGeom prst="rect">
            <a:avLst/>
          </a:prstGeom>
          <a:noFill/>
        </p:spPr>
      </p:pic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928670"/>
            <a:ext cx="3000395" cy="502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1428728" y="2857496"/>
            <a:ext cx="3531864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7432" lvl="0">
              <a:lnSpc>
                <a:spcPct val="80000"/>
              </a:lnSpc>
              <a:spcBef>
                <a:spcPct val="40000"/>
              </a:spcBef>
              <a:buClr>
                <a:schemeClr val="accent1"/>
              </a:buClr>
              <a:buSzPct val="80000"/>
              <a:defRPr/>
            </a:pPr>
            <a:r>
              <a:rPr lang="ru-RU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Управление проверкой событий</a:t>
            </a:r>
            <a:endParaRPr lang="en-US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66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000108"/>
            <a:ext cx="3619525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48348" y="142852"/>
            <a:ext cx="113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428728" y="142852"/>
            <a:ext cx="6143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Совершенные визуальные возможности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57158" y="6400800"/>
            <a:ext cx="1905000" cy="457200"/>
          </a:xfrm>
        </p:spPr>
        <p:txBody>
          <a:bodyPr/>
          <a:lstStyle/>
          <a:p>
            <a:pPr>
              <a:defRPr/>
            </a:pPr>
            <a:fld id="{0B4D9C73-BCBD-4CF8-8207-5B70738403AE}" type="datetime4">
              <a:rPr lang="ru-RU"/>
              <a:pPr>
                <a:defRPr/>
              </a:pPr>
              <a:t>13 июля 2013 г.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14414" y="1000108"/>
            <a:ext cx="3786214" cy="5500726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lang="ru-RU" sz="20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Верификация на уровне твёрдых тел,</a:t>
            </a:r>
            <a:r>
              <a:rPr lang="en-US" sz="20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обеспечивающая</a:t>
            </a:r>
            <a:r>
              <a:rPr lang="en-US" sz="20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0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полный визуальный контроль</a:t>
            </a:r>
            <a:r>
              <a:rPr lang="en-US" sz="20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sz="20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сдвиг</a:t>
            </a:r>
            <a:r>
              <a:rPr lang="en-US" sz="20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увеличение, уменьшение</a:t>
            </a:r>
            <a:r>
              <a:rPr lang="en-US" sz="20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ru-RU" sz="20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вращение</a:t>
            </a:r>
            <a:r>
              <a:rPr lang="en-US" sz="20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 </a:t>
            </a:r>
            <a:r>
              <a:rPr lang="ru-RU" sz="20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 время процесса обработки</a:t>
            </a:r>
            <a:endParaRPr lang="en-US" sz="2000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Картинка в картинке показывает полную симуляцию</a:t>
            </a:r>
            <a:r>
              <a:rPr lang="en-US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</a:t>
            </a:r>
            <a:r>
              <a:rPr lang="en-US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отдельные детали одновременно</a:t>
            </a: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Переключение между видами</a:t>
            </a: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Заданная пользователем лупа</a:t>
            </a: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Динамический разрез</a:t>
            </a:r>
          </a:p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Изменение цвета и прозрачности всех объектов</a:t>
            </a:r>
          </a:p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72396" y="1000108"/>
            <a:ext cx="1324601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1357290" y="5929330"/>
            <a:ext cx="735811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Беспрецедентно высокая скорость симуляции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348" y="142852"/>
            <a:ext cx="113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214414" y="214290"/>
            <a:ext cx="628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Сравнение обработанной детали с реальной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57158" y="6400800"/>
            <a:ext cx="1905000" cy="457200"/>
          </a:xfrm>
        </p:spPr>
        <p:txBody>
          <a:bodyPr/>
          <a:lstStyle/>
          <a:p>
            <a:pPr>
              <a:defRPr/>
            </a:pPr>
            <a:fld id="{0B4D9C73-BCBD-4CF8-8207-5B70738403AE}" type="datetime4">
              <a:rPr lang="ru-RU"/>
              <a:pPr>
                <a:defRPr/>
              </a:pPr>
              <a:t>13 июля 2013 г.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214414" y="1000108"/>
            <a:ext cx="3786214" cy="2000264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Импорт детали</a:t>
            </a: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Импорт заготовки</a:t>
            </a: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Сравнение обработанной детали с теоретической</a:t>
            </a: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Экспорт обработанной детали или заготовки в </a:t>
            </a:r>
            <a:r>
              <a:rPr lang="en-US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CAD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1214422"/>
            <a:ext cx="268605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 cstate="print">
            <a:lum bright="20000"/>
          </a:blip>
          <a:srcRect/>
          <a:stretch>
            <a:fillRect/>
          </a:stretch>
        </p:blipFill>
        <p:spPr bwMode="auto">
          <a:xfrm>
            <a:off x="1928794" y="3286124"/>
            <a:ext cx="3338521" cy="3181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348" y="142852"/>
            <a:ext cx="113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1214414" y="214290"/>
            <a:ext cx="62865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Подгонка под заказчика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57158" y="6400800"/>
            <a:ext cx="1905000" cy="457200"/>
          </a:xfrm>
        </p:spPr>
        <p:txBody>
          <a:bodyPr/>
          <a:lstStyle/>
          <a:p>
            <a:pPr>
              <a:defRPr/>
            </a:pPr>
            <a:fld id="{0B4D9C73-BCBD-4CF8-8207-5B70738403AE}" type="datetime4">
              <a:rPr lang="ru-RU"/>
              <a:pPr>
                <a:defRPr/>
              </a:pPr>
              <a:t>13 июля 2013 г.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1214414" y="1000108"/>
            <a:ext cx="3786214" cy="2786082"/>
          </a:xfrm>
          <a:prstGeom prst="rect">
            <a:avLst/>
          </a:prstGeom>
        </p:spPr>
        <p:txBody>
          <a:bodyPr tIns="0">
            <a:norm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lang="en-US" sz="24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IMS</a:t>
            </a:r>
            <a:r>
              <a:rPr lang="ru-RU" sz="24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макро язык</a:t>
            </a:r>
            <a:endParaRPr lang="en-US" sz="2400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Добавление собственной логики</a:t>
            </a: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Отладчик</a:t>
            </a: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Расширение возможностей для симуляции всех своих процессов</a:t>
            </a:r>
          </a:p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3071810"/>
            <a:ext cx="6283767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pPr>
              <a:defRPr/>
            </a:pPr>
            <a:fld id="{120C8486-8C67-4262-AE34-020A124C17E0}" type="datetime4">
              <a:rPr lang="ru-RU"/>
              <a:pPr>
                <a:defRPr/>
              </a:pPr>
              <a:t>13 июля 2013 г.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4414" y="1785926"/>
            <a:ext cx="6667520" cy="1143000"/>
          </a:xfrm>
        </p:spPr>
        <p:txBody>
          <a:bodyPr>
            <a:normAutofit fontScale="90000"/>
          </a:bodyPr>
          <a:lstStyle/>
          <a:p>
            <a:r>
              <a:rPr lang="ru-RU" altLang="zh-CN" sz="2000" b="1" dirty="0" smtClean="0">
                <a:solidFill>
                  <a:srgbClr val="0070C0"/>
                </a:solidFill>
              </a:rPr>
              <a:t>«Разработчик передового генератора постпроцессоров для станков с ЧПУ, решений верификации и симуляции механической обработки. 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</a:rPr>
              <a:t/>
            </a:r>
            <a:br>
              <a:rPr lang="ru-RU" sz="2000" b="1" dirty="0" smtClean="0">
                <a:solidFill>
                  <a:srgbClr val="0070C0"/>
                </a:solidFill>
              </a:rPr>
            </a:br>
            <a:r>
              <a:rPr lang="en-US" sz="2000" b="1" dirty="0" err="1" smtClean="0">
                <a:solidFill>
                  <a:srgbClr val="0070C0"/>
                </a:solidFill>
              </a:rPr>
              <a:t>Апробированный</a:t>
            </a:r>
            <a:r>
              <a:rPr lang="en-US" sz="2000" b="1" dirty="0" smtClean="0">
                <a:solidFill>
                  <a:srgbClr val="0070C0"/>
                </a:solidFill>
              </a:rPr>
              <a:t>, </a:t>
            </a:r>
            <a:r>
              <a:rPr lang="en-US" sz="2000" b="1" dirty="0" err="1" smtClean="0">
                <a:solidFill>
                  <a:srgbClr val="0070C0"/>
                </a:solidFill>
              </a:rPr>
              <a:t>опытный</a:t>
            </a:r>
            <a:r>
              <a:rPr lang="en-US" sz="2000" b="1" dirty="0" smtClean="0">
                <a:solidFill>
                  <a:srgbClr val="0070C0"/>
                </a:solidFill>
              </a:rPr>
              <a:t> и </a:t>
            </a:r>
            <a:r>
              <a:rPr lang="en-US" sz="2000" b="1" dirty="0" err="1" smtClean="0">
                <a:solidFill>
                  <a:srgbClr val="0070C0"/>
                </a:solidFill>
              </a:rPr>
              <a:t>надёжный</a:t>
            </a:r>
            <a:r>
              <a:rPr lang="ru-RU" sz="2000" b="1" dirty="0" smtClean="0">
                <a:solidFill>
                  <a:srgbClr val="0070C0"/>
                </a:solidFill>
              </a:rPr>
              <a:t>»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00100" y="357166"/>
            <a:ext cx="578647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Компания </a:t>
            </a:r>
            <a:r>
              <a:rPr lang="en-US" sz="32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IMS software INC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357290" y="4000504"/>
            <a:ext cx="4572000" cy="14773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Владимир Богомолов</a:t>
            </a: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ООО «Уральское Отделение АДЕМ»,</a:t>
            </a:r>
          </a:p>
          <a:p>
            <a:endParaRPr lang="ru-RU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Официальный дилер </a:t>
            </a:r>
            <a:r>
              <a:rPr lang="en-US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IMS</a:t>
            </a:r>
            <a:endParaRPr lang="ru-RU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en-US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ims@adem-ural</a:t>
            </a:r>
            <a:r>
              <a:rPr lang="en-US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.ru </a:t>
            </a: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348" y="142852"/>
            <a:ext cx="113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14414" y="1285860"/>
            <a:ext cx="6572296" cy="2786082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Простота интерфейса пользователя и работы с программой особо отмечена пользователями. </a:t>
            </a: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Удобный встроенный редактор управляющих программ.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Обширные библиотеки станков и стоек</a:t>
            </a:r>
            <a:r>
              <a:rPr lang="en-US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Кроме собственных средств создания станков и эмуляторов контроллера имеются возможности импорта из ведущих программ симуляторов и </a:t>
            </a:r>
            <a:r>
              <a:rPr lang="ru-RU" b="1" dirty="0" err="1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САПРов</a:t>
            </a: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ru-RU" b="1" dirty="0" err="1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Vericut</a:t>
            </a: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CATIA, </a:t>
            </a:r>
            <a:r>
              <a:rPr lang="ru-RU" b="1" dirty="0" err="1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Missler</a:t>
            </a: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en-US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ADEM </a:t>
            </a: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</a:t>
            </a:r>
            <a:r>
              <a:rPr lang="ru-RU" b="1" dirty="0" err="1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т.д</a:t>
            </a:r>
            <a:endParaRPr lang="ru-RU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Интеграция практически со всеми известными </a:t>
            </a:r>
            <a:r>
              <a:rPr lang="en-US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CAM</a:t>
            </a: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системами.</a:t>
            </a:r>
          </a:p>
          <a:p>
            <a:pPr>
              <a:buFont typeface="Arial" pitchFamily="34" charset="0"/>
              <a:buChar char="•"/>
            </a:pPr>
            <a:endParaRPr lang="ru-RU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buFont typeface="Arial" pitchFamily="34" charset="0"/>
              <a:buChar char="•"/>
            </a:pPr>
            <a:r>
              <a:rPr lang="ru-RU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Цена и структура набора программных средств компактны и привлекательны.</a:t>
            </a:r>
            <a:endParaRPr lang="en-US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428728" y="571480"/>
            <a:ext cx="2143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IMSverify</a:t>
            </a:r>
            <a:r>
              <a:rPr lang="en-US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™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 </a:t>
            </a:r>
            <a:r>
              <a:rPr lang="en-US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endParaRPr lang="ru-RU" sz="2400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66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348" y="142852"/>
            <a:ext cx="113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285852" y="5429264"/>
            <a:ext cx="21431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Окупаемость</a:t>
            </a:r>
          </a:p>
          <a:p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2 года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1571604" y="571480"/>
            <a:ext cx="2143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IMS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и ВУЗы</a:t>
            </a: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348" y="142852"/>
            <a:ext cx="113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8" descr="Piter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500166" y="1071546"/>
            <a:ext cx="5048285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357290" y="6000768"/>
            <a:ext cx="635798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Специальные цены для учебных заведений.</a:t>
            </a:r>
            <a:endParaRPr lang="en-US" sz="2400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66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428728" y="4929198"/>
            <a:ext cx="6357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Изучение любого современного оборудования при подготовке технологов</a:t>
            </a:r>
          </a:p>
          <a:p>
            <a:r>
              <a:rPr lang="ru-RU" sz="16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Индивидуальная подготовка технологов под конкретное предприятие</a:t>
            </a:r>
            <a:endParaRPr lang="en-US" sz="1600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348" y="142852"/>
            <a:ext cx="113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500166" y="857232"/>
            <a:ext cx="550072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ООО «Уральское Отделение АДЕМ»</a:t>
            </a:r>
          </a:p>
          <a:p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г. Екатеринбург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357290" y="2000240"/>
            <a:ext cx="3786214" cy="1571636"/>
          </a:xfrm>
          <a:prstGeom prst="rect">
            <a:avLst/>
          </a:prstGeom>
        </p:spPr>
        <p:txBody>
          <a:bodyPr tIns="0">
            <a:noAutofit/>
          </a:bodyPr>
          <a:lstStyle/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sz="20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Продажи</a:t>
            </a:r>
            <a:endParaRPr lang="en-US" sz="2000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sz="20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Внедрение</a:t>
            </a:r>
            <a:endParaRPr lang="en-US" sz="2000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sz="20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Обучение</a:t>
            </a:r>
          </a:p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sz="20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Поддержка</a:t>
            </a:r>
          </a:p>
          <a:p>
            <a:pPr marL="27432" marR="0" lvl="0" indent="0" algn="l" defTabSz="914400" rtl="0" eaLnBrk="1" fontAlgn="auto" latinLnBrk="0" hangingPunct="1">
              <a:lnSpc>
                <a:spcPct val="90000"/>
              </a:lnSpc>
              <a:spcBef>
                <a:spcPct val="4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endParaRPr lang="en-US" sz="2000" b="1" dirty="0" smtClean="0">
              <a:ln w="190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75656" y="3789040"/>
            <a:ext cx="3265189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adem-ural.ru</a:t>
            </a:r>
          </a:p>
          <a:p>
            <a:r>
              <a:rPr lang="en-US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  <a:hlinkClick r:id="rId4"/>
              </a:rPr>
              <a:t>ims@adem-ural.ru</a:t>
            </a:r>
            <a:endParaRPr lang="ru-RU" sz="2400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66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endParaRPr lang="en-US" sz="2400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66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  <a:p>
            <a:r>
              <a:rPr lang="en-US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620028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 Е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катеринбург</a:t>
            </a:r>
          </a:p>
          <a:p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Ул. Крылова, 27</a:t>
            </a:r>
          </a:p>
          <a:p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о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фис 215</a:t>
            </a:r>
            <a:endParaRPr lang="ru-RU" sz="2400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66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pPr>
              <a:defRPr/>
            </a:pPr>
            <a:fld id="{120C8486-8C67-4262-AE34-020A124C17E0}" type="datetime4">
              <a:rPr lang="ru-RU"/>
              <a:pPr>
                <a:defRPr/>
              </a:pPr>
              <a:t>13 июля 2013 г.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00100" y="214290"/>
            <a:ext cx="578647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32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Пользователи</a:t>
            </a:r>
            <a:endParaRPr lang="en-US" sz="3200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66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3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48348" y="142852"/>
            <a:ext cx="113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Date Placeholder 3"/>
          <p:cNvSpPr txBox="1">
            <a:spLocks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2BB09F9-B3E1-4032-AB00-42BA20EDA77A}" type="datetime4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 июля 2013 г.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8800" y="6248400"/>
            <a:ext cx="1219200" cy="457200"/>
          </a:xfrm>
        </p:spPr>
        <p:txBody>
          <a:bodyPr/>
          <a:lstStyle/>
          <a:p>
            <a:pPr>
              <a:defRPr/>
            </a:pPr>
            <a:fld id="{DE24CACD-000F-4EF0-86DB-4F50F2F7EB4E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95600"/>
            <a:ext cx="1658938" cy="536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5381625"/>
            <a:ext cx="1833563" cy="66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905000"/>
            <a:ext cx="1004888" cy="809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4314825"/>
            <a:ext cx="908050" cy="898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1000" y="1981200"/>
            <a:ext cx="839788" cy="29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191000" y="914400"/>
            <a:ext cx="898525" cy="22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90800" y="4543425"/>
            <a:ext cx="868363" cy="565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95400" y="4391025"/>
            <a:ext cx="1112838" cy="830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286000" y="5305425"/>
            <a:ext cx="1493838" cy="790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57400" y="2971800"/>
            <a:ext cx="1562100" cy="2936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6" name="Picture 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47800" y="1981200"/>
            <a:ext cx="995363" cy="868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" name="Picture 1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676400" y="990600"/>
            <a:ext cx="2370138" cy="703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Picture 1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8600" y="990600"/>
            <a:ext cx="1277938" cy="6635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Picture 16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81000" y="3581400"/>
            <a:ext cx="2565400" cy="555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" name="Picture 17" descr="logo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77000" y="1143000"/>
            <a:ext cx="10001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8" descr="techpribor name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4343400" y="2895600"/>
            <a:ext cx="36195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19" descr="logo_0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5181600" y="917575"/>
            <a:ext cx="19335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20" descr="LMZ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5562600" y="3517900"/>
            <a:ext cx="24955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21" descr="rigel"/>
          <p:cNvPicPr>
            <a:picLocks noChangeAspect="1" noChangeArrowheads="1"/>
          </p:cNvPicPr>
          <p:nvPr/>
        </p:nvPicPr>
        <p:blipFill>
          <a:blip r:embed="rId22" cstate="screen"/>
          <a:srcRect/>
          <a:stretch>
            <a:fillRect/>
          </a:stretch>
        </p:blipFill>
        <p:spPr bwMode="auto">
          <a:xfrm>
            <a:off x="3733800" y="3530600"/>
            <a:ext cx="16478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3" descr="Salut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038600" y="4724400"/>
            <a:ext cx="3657600" cy="78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24" descr="Aviant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191000" y="1219200"/>
            <a:ext cx="2133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Picture 25" descr="ISS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477000" y="1828800"/>
            <a:ext cx="1447800" cy="101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6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8001000" y="990600"/>
            <a:ext cx="10779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Picture 27"/>
          <p:cNvPicPr>
            <a:picLocks noChangeAspect="1" noChangeArrowheads="1"/>
          </p:cNvPicPr>
          <p:nvPr/>
        </p:nvPicPr>
        <p:blipFill>
          <a:blip r:embed="rId27" cstate="screen"/>
          <a:srcRect/>
          <a:stretch>
            <a:fillRect/>
          </a:stretch>
        </p:blipFill>
        <p:spPr bwMode="auto">
          <a:xfrm>
            <a:off x="4800600" y="1981200"/>
            <a:ext cx="990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26"/>
          <p:cNvSpPr txBox="1">
            <a:spLocks noChangeArrowheads="1"/>
          </p:cNvSpPr>
          <p:nvPr/>
        </p:nvSpPr>
        <p:spPr bwMode="auto">
          <a:xfrm>
            <a:off x="5486400" y="4114800"/>
            <a:ext cx="2438400" cy="466725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Мотор Сич</a:t>
            </a:r>
          </a:p>
        </p:txBody>
      </p:sp>
      <p:pic>
        <p:nvPicPr>
          <p:cNvPr id="41" name="Picture 31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4038600" y="5562600"/>
            <a:ext cx="3267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pPr>
              <a:defRPr/>
            </a:pPr>
            <a:fld id="{120C8486-8C67-4262-AE34-020A124C17E0}" type="datetime4">
              <a:rPr lang="ru-RU"/>
              <a:pPr>
                <a:defRPr/>
              </a:pPr>
              <a:t>13 июля 2013 г.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1357290" y="1643050"/>
            <a:ext cx="6781800" cy="2714644"/>
          </a:xfrm>
          <a:prstGeom prst="rect">
            <a:avLst/>
          </a:prstGeom>
        </p:spPr>
        <p:txBody>
          <a:bodyPr tIns="0">
            <a:normAutofit lnSpcReduction="10000"/>
          </a:bodyPr>
          <a:lstStyle/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sz="24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Основана в 1989г. в США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sz="24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Средства разработки постпроцессоров, верификации и симуляции УП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sz="24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Сеть дистрибьюторов по всему миру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sz="24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Сервис и тех.поддержка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Arial" pitchFamily="34" charset="0"/>
              <a:buChar char="•"/>
              <a:tabLst/>
              <a:defRPr/>
            </a:pPr>
            <a:r>
              <a:rPr lang="ru-RU" sz="2400" b="1" dirty="0" smtClean="0">
                <a:ln w="190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 девиз – «исполняется всё, что поддаётся     математическому и логическому описанию»!</a:t>
            </a: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2">
                  <a:shade val="30000"/>
                  <a:satMod val="1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1000100" y="357166"/>
            <a:ext cx="5786478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Компания </a:t>
            </a:r>
            <a:r>
              <a:rPr lang="en-US" sz="28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IMS software INC</a:t>
            </a:r>
          </a:p>
        </p:txBody>
      </p:sp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857884" y="4429132"/>
            <a:ext cx="2714644" cy="20359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48348" y="142852"/>
            <a:ext cx="113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pPr>
              <a:defRPr/>
            </a:pPr>
            <a:fld id="{120C8486-8C67-4262-AE34-020A124C17E0}" type="datetime4">
              <a:rPr lang="ru-RU"/>
              <a:pPr>
                <a:defRPr/>
              </a:pPr>
              <a:t>13 июля 2013 г.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7" name="Picture 6" descr="all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85918" y="1214422"/>
            <a:ext cx="510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500166" y="357166"/>
            <a:ext cx="52864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Структура продуктов </a:t>
            </a:r>
            <a:r>
              <a:rPr lang="en-US" sz="28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IMS</a:t>
            </a: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48348" y="142852"/>
            <a:ext cx="113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pPr>
              <a:defRPr/>
            </a:pPr>
            <a:fld id="{120C8486-8C67-4262-AE34-020A124C17E0}" type="datetime4">
              <a:rPr lang="ru-RU"/>
              <a:pPr>
                <a:defRPr/>
              </a:pPr>
              <a:t>13 июля 2013 г.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4143372" y="1357298"/>
            <a:ext cx="4800600" cy="4495800"/>
            <a:chOff x="1392" y="720"/>
            <a:chExt cx="3648" cy="3120"/>
          </a:xfrm>
        </p:grpSpPr>
        <p:sp>
          <p:nvSpPr>
            <p:cNvPr id="9" name="AutoShape 3"/>
            <p:cNvSpPr>
              <a:spLocks noChangeArrowheads="1"/>
            </p:cNvSpPr>
            <p:nvPr/>
          </p:nvSpPr>
          <p:spPr bwMode="auto">
            <a:xfrm>
              <a:off x="1392" y="720"/>
              <a:ext cx="3600" cy="312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1632" y="1056"/>
              <a:ext cx="307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ctr"/>
              <a:r>
                <a:rPr lang="ru-RU" b="1">
                  <a:solidFill>
                    <a:schemeClr val="tx2"/>
                  </a:solidFill>
                  <a:latin typeface="Arial" charset="0"/>
                </a:rPr>
                <a:t>Определение функциональности ЧПУ</a:t>
              </a:r>
              <a:endParaRPr lang="en-US" sz="1800" b="1">
                <a:solidFill>
                  <a:schemeClr val="tx2"/>
                </a:solidFill>
                <a:latin typeface="Arial" charset="0"/>
              </a:endParaRPr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2784" y="1488"/>
              <a:ext cx="2256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ru-RU" sz="1600">
                  <a:latin typeface="Arial" charset="0"/>
                </a:rPr>
                <a:t>Виртуальная модель управляющей системы</a:t>
              </a:r>
              <a:endParaRPr lang="en-US" sz="1600">
                <a:latin typeface="Arial" charset="0"/>
              </a:endParaRPr>
            </a:p>
            <a:p>
              <a:pPr marL="342900" indent="-342900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ru-RU" sz="1600">
                  <a:latin typeface="Arial" charset="0"/>
                </a:rPr>
                <a:t>Библиотека наиболее распространенных систем ЧПУ (более 50)</a:t>
              </a:r>
              <a:endParaRPr lang="en-US" sz="1600">
                <a:latin typeface="Arial" charset="0"/>
              </a:endParaRPr>
            </a:p>
            <a:p>
              <a:pPr marL="342900" indent="-342900">
                <a:spcBef>
                  <a:spcPct val="50000"/>
                </a:spcBef>
                <a:buClr>
                  <a:schemeClr val="tx1"/>
                </a:buClr>
                <a:buFontTx/>
                <a:buChar char="•"/>
              </a:pPr>
              <a:r>
                <a:rPr lang="ru-RU" sz="1600">
                  <a:latin typeface="Arial" charset="0"/>
                </a:rPr>
                <a:t>Связь с кинематической схемой</a:t>
              </a:r>
              <a:r>
                <a:rPr lang="en-US" sz="1600">
                  <a:latin typeface="Arial" charset="0"/>
                </a:rPr>
                <a:t> </a:t>
              </a:r>
              <a:r>
                <a:rPr lang="ru-RU" sz="1600">
                  <a:latin typeface="Arial" charset="0"/>
                </a:rPr>
                <a:t>станка через макро язык</a:t>
              </a:r>
              <a:endParaRPr lang="en-US" sz="1600">
                <a:latin typeface="Arial" charset="0"/>
              </a:endParaRPr>
            </a:p>
            <a:p>
              <a:pPr marL="742950" lvl="1" indent="-285750">
                <a:spcBef>
                  <a:spcPct val="50000"/>
                </a:spcBef>
                <a:buFontTx/>
                <a:buChar char="–"/>
              </a:pPr>
              <a:r>
                <a:rPr lang="ru-RU" sz="1400">
                  <a:latin typeface="Arial" charset="0"/>
                </a:rPr>
                <a:t>Логическая связь модели контроллера и модели станка</a:t>
              </a:r>
              <a:endParaRPr lang="en-US" sz="1400">
                <a:latin typeface="Arial" charset="0"/>
              </a:endParaRPr>
            </a:p>
          </p:txBody>
        </p:sp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36" y="1536"/>
              <a:ext cx="1194" cy="1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Рисунок 13" descr="1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571612"/>
            <a:ext cx="3943344" cy="3943344"/>
          </a:xfrm>
          <a:prstGeom prst="rect">
            <a:avLst/>
          </a:prstGeom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1428728" y="357166"/>
            <a:ext cx="507209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Средства разработки эмулятора контроллера</a:t>
            </a:r>
            <a:endParaRPr lang="en-US" sz="2400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66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48348" y="142852"/>
            <a:ext cx="113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pPr>
              <a:defRPr/>
            </a:pPr>
            <a:fld id="{120C8486-8C67-4262-AE34-020A124C17E0}" type="datetime4">
              <a:rPr lang="ru-RU"/>
              <a:pPr>
                <a:defRPr/>
              </a:pPr>
              <a:t>13 июля 2013 г.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13" name="Рисунок 12" descr="2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857364"/>
            <a:ext cx="3929090" cy="3929090"/>
          </a:xfrm>
          <a:prstGeom prst="rect">
            <a:avLst/>
          </a:prstGeom>
        </p:spPr>
      </p:pic>
      <p:grpSp>
        <p:nvGrpSpPr>
          <p:cNvPr id="15" name="Group 4"/>
          <p:cNvGrpSpPr>
            <a:grpSpLocks/>
          </p:cNvGrpSpPr>
          <p:nvPr/>
        </p:nvGrpSpPr>
        <p:grpSpPr bwMode="auto">
          <a:xfrm>
            <a:off x="3857620" y="1643050"/>
            <a:ext cx="5133975" cy="4648200"/>
            <a:chOff x="2448" y="720"/>
            <a:chExt cx="3234" cy="2928"/>
          </a:xfrm>
        </p:grpSpPr>
        <p:sp>
          <p:nvSpPr>
            <p:cNvPr id="16" name="AutoShape 5"/>
            <p:cNvSpPr>
              <a:spLocks noChangeArrowheads="1"/>
            </p:cNvSpPr>
            <p:nvPr/>
          </p:nvSpPr>
          <p:spPr bwMode="auto">
            <a:xfrm>
              <a:off x="2448" y="720"/>
              <a:ext cx="3185" cy="2884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" name="Group 6"/>
            <p:cNvGrpSpPr>
              <a:grpSpLocks/>
            </p:cNvGrpSpPr>
            <p:nvPr/>
          </p:nvGrpSpPr>
          <p:grpSpPr bwMode="auto">
            <a:xfrm>
              <a:off x="2533" y="897"/>
              <a:ext cx="3149" cy="2751"/>
              <a:chOff x="2533" y="897"/>
              <a:chExt cx="3149" cy="2751"/>
            </a:xfrm>
          </p:grpSpPr>
          <p:sp>
            <p:nvSpPr>
              <p:cNvPr id="18" name="Rectangle 7"/>
              <p:cNvSpPr>
                <a:spLocks noChangeArrowheads="1"/>
              </p:cNvSpPr>
              <p:nvPr/>
            </p:nvSpPr>
            <p:spPr bwMode="auto">
              <a:xfrm>
                <a:off x="2745" y="897"/>
                <a:ext cx="2590" cy="2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ru-RU" b="1">
                    <a:solidFill>
                      <a:schemeClr val="tx2"/>
                    </a:solidFill>
                    <a:latin typeface="Arial" charset="0"/>
                  </a:rPr>
                  <a:t>Определение кинематики станка</a:t>
                </a:r>
                <a:endParaRPr lang="en-US" b="1">
                  <a:solidFill>
                    <a:schemeClr val="tx2"/>
                  </a:solidFill>
                  <a:latin typeface="Arial" charset="0"/>
                </a:endParaRPr>
              </a:p>
            </p:txBody>
          </p:sp>
          <p:sp>
            <p:nvSpPr>
              <p:cNvPr id="19" name="Rectangle 8"/>
              <p:cNvSpPr>
                <a:spLocks noChangeArrowheads="1"/>
              </p:cNvSpPr>
              <p:nvPr/>
            </p:nvSpPr>
            <p:spPr bwMode="auto">
              <a:xfrm>
                <a:off x="2533" y="1341"/>
                <a:ext cx="1571" cy="23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1"/>
                  </a:buClr>
                  <a:buFontTx/>
                  <a:buChar char="•"/>
                </a:pPr>
                <a:r>
                  <a:rPr lang="ru-RU" sz="1400">
                    <a:latin typeface="Arial" charset="0"/>
                  </a:rPr>
                  <a:t>Математическая модель кинематики станка</a:t>
                </a:r>
                <a:endParaRPr lang="en-US" sz="1400">
                  <a:latin typeface="Arial" charset="0"/>
                </a:endParaRP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ru-RU" sz="1200">
                    <a:latin typeface="Arial" charset="0"/>
                  </a:rPr>
                  <a:t>Любое количество линейных и поворотных осей</a:t>
                </a:r>
                <a:endParaRPr lang="en-US" sz="1200">
                  <a:latin typeface="Arial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tx1"/>
                  </a:buClr>
                  <a:buFontTx/>
                  <a:buChar char="•"/>
                </a:pPr>
                <a:r>
                  <a:rPr lang="ru-RU" sz="1400">
                    <a:latin typeface="Arial" charset="0"/>
                  </a:rPr>
                  <a:t>Библиотека стандартных кинематических схем</a:t>
                </a:r>
                <a:endParaRPr lang="en-US" sz="1400">
                  <a:latin typeface="Arial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tx1"/>
                  </a:buClr>
                  <a:buFontTx/>
                  <a:buChar char="•"/>
                </a:pPr>
                <a:r>
                  <a:rPr lang="ru-RU" sz="1400">
                    <a:latin typeface="Arial" charset="0"/>
                  </a:rPr>
                  <a:t>Геометрические модели компонентов станка</a:t>
                </a:r>
                <a:endParaRPr lang="en-US" sz="1400">
                  <a:latin typeface="Arial" charset="0"/>
                </a:endParaRP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ru-RU" sz="1200">
                    <a:latin typeface="Arial" charset="0"/>
                  </a:rPr>
                  <a:t>Для визуализации процесса обработки</a:t>
                </a:r>
                <a:endParaRPr lang="en-US" sz="1200">
                  <a:latin typeface="Arial" charset="0"/>
                </a:endParaRP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ru-RU" sz="1200">
                    <a:latin typeface="Arial" charset="0"/>
                  </a:rPr>
                  <a:t>Контроль столкновений</a:t>
                </a:r>
                <a:endParaRPr lang="en-US" sz="1200">
                  <a:latin typeface="Arial" charset="0"/>
                </a:endParaRPr>
              </a:p>
            </p:txBody>
          </p:sp>
          <p:sp>
            <p:nvSpPr>
              <p:cNvPr id="20" name="Rectangle 9"/>
              <p:cNvSpPr>
                <a:spLocks noChangeArrowheads="1"/>
              </p:cNvSpPr>
              <p:nvPr/>
            </p:nvSpPr>
            <p:spPr bwMode="auto">
              <a:xfrm>
                <a:off x="3984" y="2495"/>
                <a:ext cx="1698" cy="1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tx1"/>
                  </a:buClr>
                  <a:buFontTx/>
                  <a:buChar char="•"/>
                </a:pPr>
                <a:r>
                  <a:rPr lang="en-US" sz="1400">
                    <a:latin typeface="Arial" charset="0"/>
                  </a:rPr>
                  <a:t>IMSmachine – </a:t>
                </a:r>
                <a:r>
                  <a:rPr lang="ru-RU" sz="1400">
                    <a:latin typeface="Arial" charset="0"/>
                  </a:rPr>
                  <a:t>инструмент построения модели станка</a:t>
                </a:r>
                <a:endParaRPr lang="en-US" sz="1400">
                  <a:latin typeface="Arial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tx1"/>
                  </a:buClr>
                  <a:buFontTx/>
                  <a:buChar char="•"/>
                </a:pPr>
                <a:r>
                  <a:rPr lang="ru-RU" sz="1400">
                    <a:latin typeface="Arial" charset="0"/>
                  </a:rPr>
                  <a:t>Импорт моделей из других систем</a:t>
                </a:r>
                <a:endParaRPr lang="en-US" sz="1400">
                  <a:latin typeface="Arial" charset="0"/>
                </a:endParaRP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1200">
                    <a:latin typeface="Arial" charset="0"/>
                  </a:rPr>
                  <a:t>Vericut</a:t>
                </a:r>
              </a:p>
              <a:p>
                <a:pPr marL="742950" lvl="1" indent="-285750">
                  <a:spcBef>
                    <a:spcPct val="20000"/>
                  </a:spcBef>
                  <a:buFontTx/>
                  <a:buChar char="–"/>
                </a:pPr>
                <a:r>
                  <a:rPr lang="en-US" sz="1200">
                    <a:latin typeface="Arial" charset="0"/>
                  </a:rPr>
                  <a:t>CAD </a:t>
                </a:r>
                <a:r>
                  <a:rPr lang="ru-RU" sz="1200">
                    <a:latin typeface="Arial" charset="0"/>
                  </a:rPr>
                  <a:t>систем</a:t>
                </a:r>
                <a:r>
                  <a:rPr lang="en-US" sz="1200">
                    <a:latin typeface="Arial" charset="0"/>
                  </a:rPr>
                  <a:t> (STL)</a:t>
                </a:r>
              </a:p>
            </p:txBody>
          </p:sp>
          <p:pic>
            <p:nvPicPr>
              <p:cNvPr id="21" name="Picture 10" descr="IMSmachine"/>
              <p:cNvPicPr>
                <a:picLocks noChangeAspect="1" noChangeArrowheads="1"/>
              </p:cNvPicPr>
              <p:nvPr/>
            </p:nvPicPr>
            <p:blipFill>
              <a:blip r:embed="rId4" cstate="screen"/>
              <a:srcRect/>
              <a:stretch>
                <a:fillRect/>
              </a:stretch>
            </p:blipFill>
            <p:spPr bwMode="auto">
              <a:xfrm>
                <a:off x="4032" y="1248"/>
                <a:ext cx="1488" cy="1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1428728" y="357166"/>
            <a:ext cx="5072098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Средства разработки станка</a:t>
            </a:r>
            <a:endParaRPr lang="en-US" sz="2400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66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24" name="Picture 1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848348" y="142852"/>
            <a:ext cx="113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pPr>
              <a:defRPr/>
            </a:pPr>
            <a:fld id="{120C8486-8C67-4262-AE34-020A124C17E0}" type="datetime4">
              <a:rPr lang="ru-RU"/>
              <a:pPr>
                <a:defRPr/>
              </a:pPr>
              <a:t>13 июля 2013 г.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pic>
        <p:nvPicPr>
          <p:cNvPr id="14" name="Рисунок 13" descr="3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14488"/>
            <a:ext cx="3706822" cy="3706822"/>
          </a:xfrm>
          <a:prstGeom prst="rect">
            <a:avLst/>
          </a:prstGeom>
        </p:spPr>
      </p:pic>
      <p:sp>
        <p:nvSpPr>
          <p:cNvPr id="1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638800" y="6248400"/>
            <a:ext cx="1219200" cy="457200"/>
          </a:xfrm>
        </p:spPr>
        <p:txBody>
          <a:bodyPr/>
          <a:lstStyle/>
          <a:p>
            <a:pPr>
              <a:defRPr/>
            </a:pPr>
            <a:fld id="{D80F99D6-4435-4FA7-A87A-9161419BE0C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2" name="AutoShape 11"/>
          <p:cNvSpPr>
            <a:spLocks noChangeArrowheads="1"/>
          </p:cNvSpPr>
          <p:nvPr/>
        </p:nvSpPr>
        <p:spPr bwMode="auto">
          <a:xfrm>
            <a:off x="4071934" y="1571612"/>
            <a:ext cx="4953000" cy="44100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4270372" y="1639875"/>
            <a:ext cx="46228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chemeClr val="tx2"/>
                </a:solidFill>
                <a:latin typeface="Arial" charset="0"/>
              </a:rPr>
              <a:t>Среда разработки ПП</a:t>
            </a:r>
            <a:endParaRPr lang="en-US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270372" y="2182800"/>
            <a:ext cx="3565525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1600">
                <a:latin typeface="Arial" charset="0"/>
              </a:rPr>
              <a:t>Быстрая компоновка нужной конфигурации</a:t>
            </a:r>
            <a:endParaRPr lang="en-US" sz="16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1400">
                <a:latin typeface="Arial" charset="0"/>
              </a:rPr>
              <a:t>Выбор системы ЧПУ</a:t>
            </a:r>
            <a:endParaRPr lang="en-US" sz="14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1400">
                <a:latin typeface="Arial" charset="0"/>
              </a:rPr>
              <a:t>Выбор кинематики станка</a:t>
            </a:r>
            <a:endParaRPr lang="en-US" sz="140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1400">
                <a:latin typeface="Arial" charset="0"/>
              </a:rPr>
              <a:t>Точная настройка и форматирование </a:t>
            </a:r>
            <a:endParaRPr lang="en-US" sz="1400">
              <a:latin typeface="Arial" charset="0"/>
            </a:endParaRPr>
          </a:p>
        </p:txBody>
      </p:sp>
      <p:pic>
        <p:nvPicPr>
          <p:cNvPr id="26" name="Picture 1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558084" y="2273287"/>
            <a:ext cx="573088" cy="1017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7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34347" y="3281350"/>
            <a:ext cx="717550" cy="1220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8" name="Picture 16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902572" y="4557700"/>
            <a:ext cx="674687" cy="1017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" name="Picture 18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902572" y="4557700"/>
            <a:ext cx="674687" cy="1017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" name="Rectangle 19"/>
          <p:cNvSpPr>
            <a:spLocks noChangeAspect="1" noChangeArrowheads="1"/>
          </p:cNvSpPr>
          <p:nvPr/>
        </p:nvSpPr>
        <p:spPr bwMode="auto">
          <a:xfrm>
            <a:off x="4892672" y="3713150"/>
            <a:ext cx="28813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1400">
                <a:latin typeface="Arial" charset="0"/>
              </a:rPr>
              <a:t>Определение заголовка и конца УП</a:t>
            </a:r>
          </a:p>
        </p:txBody>
      </p:sp>
      <p:sp>
        <p:nvSpPr>
          <p:cNvPr id="31" name="Rectangle 20"/>
          <p:cNvSpPr>
            <a:spLocks noChangeAspect="1" noChangeArrowheads="1"/>
          </p:cNvSpPr>
          <p:nvPr/>
        </p:nvSpPr>
        <p:spPr bwMode="auto">
          <a:xfrm>
            <a:off x="4892672" y="5297475"/>
            <a:ext cx="2952750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76238" indent="-376238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kumimoji="1" lang="ru-RU" sz="1400">
                <a:latin typeface="Arial" charset="0"/>
              </a:rPr>
              <a:t>Настройка команд…</a:t>
            </a:r>
          </a:p>
        </p:txBody>
      </p:sp>
      <p:sp>
        <p:nvSpPr>
          <p:cNvPr id="32" name="Rectangle 21"/>
          <p:cNvSpPr>
            <a:spLocks noChangeAspect="1" noChangeArrowheads="1"/>
          </p:cNvSpPr>
          <p:nvPr/>
        </p:nvSpPr>
        <p:spPr bwMode="auto">
          <a:xfrm>
            <a:off x="4892672" y="4144950"/>
            <a:ext cx="295275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5763" indent="-385763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kumimoji="1" lang="ru-RU" sz="1400">
                <a:latin typeface="Arial" charset="0"/>
              </a:rPr>
              <a:t>Нумерация кадров</a:t>
            </a:r>
          </a:p>
        </p:txBody>
      </p:sp>
      <p:sp>
        <p:nvSpPr>
          <p:cNvPr id="33" name="Rectangle 22"/>
          <p:cNvSpPr>
            <a:spLocks noChangeAspect="1" noChangeArrowheads="1"/>
          </p:cNvSpPr>
          <p:nvPr/>
        </p:nvSpPr>
        <p:spPr bwMode="auto">
          <a:xfrm>
            <a:off x="4892672" y="4362437"/>
            <a:ext cx="29527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5763" indent="-385763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kumimoji="1" lang="ru-RU" sz="1400">
                <a:latin typeface="Arial" charset="0"/>
              </a:rPr>
              <a:t>Определение формата адресов</a:t>
            </a:r>
          </a:p>
        </p:txBody>
      </p:sp>
      <p:sp>
        <p:nvSpPr>
          <p:cNvPr id="34" name="Rectangle 23"/>
          <p:cNvSpPr>
            <a:spLocks noChangeAspect="1" noChangeArrowheads="1"/>
          </p:cNvSpPr>
          <p:nvPr/>
        </p:nvSpPr>
        <p:spPr bwMode="auto">
          <a:xfrm>
            <a:off x="4892672" y="4794237"/>
            <a:ext cx="2952750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85763" indent="-385763">
              <a:lnSpc>
                <a:spcPct val="90000"/>
              </a:lnSpc>
              <a:spcBef>
                <a:spcPct val="50000"/>
              </a:spcBef>
              <a:buClr>
                <a:schemeClr val="tx1"/>
              </a:buClr>
              <a:buFontTx/>
              <a:buChar char="•"/>
            </a:pPr>
            <a:r>
              <a:rPr kumimoji="1" lang="ru-RU" sz="1400">
                <a:latin typeface="Arial" charset="0"/>
              </a:rPr>
              <a:t>Взаимное расположение узлов станка</a:t>
            </a:r>
          </a:p>
        </p:txBody>
      </p:sp>
      <p:sp>
        <p:nvSpPr>
          <p:cNvPr id="35" name="Rectangle 4"/>
          <p:cNvSpPr>
            <a:spLocks noChangeArrowheads="1"/>
          </p:cNvSpPr>
          <p:nvPr/>
        </p:nvSpPr>
        <p:spPr bwMode="auto">
          <a:xfrm>
            <a:off x="1428728" y="285728"/>
            <a:ext cx="528641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Средства </a:t>
            </a:r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разработки постпроцессора</a:t>
            </a:r>
            <a:endParaRPr lang="en-US" sz="2400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66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36" name="Picture 1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848348" y="142852"/>
            <a:ext cx="113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utoUpdateAnimBg="0"/>
      <p:bldP spid="32" grpId="0" autoUpdateAnimBg="0"/>
      <p:bldP spid="33" grpId="0" autoUpdateAnimBg="0"/>
      <p:bldP spid="34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/>
          <a:p>
            <a:pPr>
              <a:defRPr/>
            </a:pPr>
            <a:fld id="{120C8486-8C67-4262-AE34-020A124C17E0}" type="datetime4">
              <a:rPr lang="ru-RU"/>
              <a:pPr>
                <a:defRPr/>
              </a:pPr>
              <a:t>13 июля 2013 г.</a:t>
            </a:fld>
            <a:endParaRPr lang="en-US">
              <a:solidFill>
                <a:schemeClr val="tx1"/>
              </a:solidFill>
              <a:latin typeface="Times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357422" y="214290"/>
            <a:ext cx="4000528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4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rgbClr val="6699FF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Средства разработки постпроцессора</a:t>
            </a:r>
            <a:endParaRPr lang="en-US" sz="2400" b="1" dirty="0" smtClean="0">
              <a:ln w="12700">
                <a:solidFill>
                  <a:srgbClr val="0070C0"/>
                </a:solidFill>
                <a:prstDash val="solid"/>
              </a:ln>
              <a:solidFill>
                <a:srgbClr val="6699FF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9" name="Date Placeholder 1"/>
          <p:cNvSpPr txBox="1">
            <a:spLocks/>
          </p:cNvSpPr>
          <p:nvPr/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45ADB6-FF13-4C15-A24F-E5688DA38116}" type="datetime4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2">
                    <a:shade val="50000"/>
                    <a:satMod val="20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 июля 2013 г.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" pitchFamily="18" charset="0"/>
              <a:ea typeface="+mn-ea"/>
              <a:cs typeface="+mn-cs"/>
            </a:endParaRPr>
          </a:p>
        </p:txBody>
      </p:sp>
      <p:pic>
        <p:nvPicPr>
          <p:cNvPr id="35" name="Picture 2" descr="IMS_debu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4383088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Picture 3" descr="IMS_Macro_manag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1052513"/>
            <a:ext cx="2628900" cy="478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AutoShape 4"/>
          <p:cNvSpPr>
            <a:spLocks noChangeArrowheads="1"/>
          </p:cNvSpPr>
          <p:nvPr/>
        </p:nvSpPr>
        <p:spPr bwMode="auto">
          <a:xfrm>
            <a:off x="4071934" y="1571612"/>
            <a:ext cx="4953000" cy="44100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8" name="Rectangle 5"/>
          <p:cNvSpPr>
            <a:spLocks noChangeArrowheads="1"/>
          </p:cNvSpPr>
          <p:nvPr/>
        </p:nvSpPr>
        <p:spPr bwMode="auto">
          <a:xfrm>
            <a:off x="4270372" y="1639875"/>
            <a:ext cx="4622800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>
                <a:solidFill>
                  <a:schemeClr val="tx2"/>
                </a:solidFill>
                <a:latin typeface="Arial" charset="0"/>
              </a:rPr>
              <a:t>Среда разработки ПП</a:t>
            </a:r>
            <a:endParaRPr lang="en-US" b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39" name="Rectangle 6"/>
          <p:cNvSpPr>
            <a:spLocks noChangeArrowheads="1"/>
          </p:cNvSpPr>
          <p:nvPr/>
        </p:nvSpPr>
        <p:spPr bwMode="auto">
          <a:xfrm>
            <a:off x="4270372" y="2182800"/>
            <a:ext cx="3565525" cy="434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1600" dirty="0">
                <a:latin typeface="Arial" charset="0"/>
              </a:rPr>
              <a:t>Быстрая компоновка нужной конфигурации</a:t>
            </a:r>
            <a:endParaRPr lang="en-US" sz="16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1400" dirty="0">
                <a:latin typeface="Arial" charset="0"/>
              </a:rPr>
              <a:t>Выбор системы ЧПУ</a:t>
            </a:r>
            <a:endParaRPr lang="en-US" sz="14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1400" dirty="0">
                <a:latin typeface="Arial" charset="0"/>
              </a:rPr>
              <a:t>Выбор кинематики станка</a:t>
            </a:r>
            <a:endParaRPr lang="en-US" sz="1400" dirty="0">
              <a:latin typeface="Arial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ru-RU" sz="1400" dirty="0">
                <a:latin typeface="Arial" charset="0"/>
              </a:rPr>
              <a:t>Точная настройка и форматирование </a:t>
            </a:r>
            <a:endParaRPr lang="en-US" sz="1400" dirty="0">
              <a:latin typeface="Arial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r>
              <a:rPr lang="ru-RU" sz="1600" dirty="0">
                <a:latin typeface="Arial" charset="0"/>
              </a:rPr>
              <a:t>Расширение стандартной функциональности с помощью </a:t>
            </a:r>
            <a:r>
              <a:rPr lang="ru-RU" sz="1600" dirty="0" err="1">
                <a:latin typeface="Arial" charset="0"/>
              </a:rPr>
              <a:t>макро-языка</a:t>
            </a:r>
            <a:endParaRPr lang="en-US" sz="1600" dirty="0">
              <a:latin typeface="Arial" charset="0"/>
            </a:endParaRPr>
          </a:p>
        </p:txBody>
      </p:sp>
      <p:pic>
        <p:nvPicPr>
          <p:cNvPr id="40" name="Picture 7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8084" y="2273287"/>
            <a:ext cx="573088" cy="10175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34347" y="3281350"/>
            <a:ext cx="717550" cy="1220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2" name="Picture 9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7902572" y="4557700"/>
            <a:ext cx="674687" cy="1017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3" name="Rectangle 11"/>
          <p:cNvSpPr>
            <a:spLocks noChangeArrowheads="1"/>
          </p:cNvSpPr>
          <p:nvPr/>
        </p:nvSpPr>
        <p:spPr bwMode="auto">
          <a:xfrm>
            <a:off x="4389434" y="4532300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1400">
                <a:latin typeface="Arial" charset="0"/>
              </a:rPr>
              <a:t>Связь </a:t>
            </a:r>
            <a:r>
              <a:rPr lang="en-US" sz="1400">
                <a:latin typeface="Arial" charset="0"/>
              </a:rPr>
              <a:t>CLDATA</a:t>
            </a:r>
            <a:r>
              <a:rPr lang="ru-RU" sz="1400">
                <a:latin typeface="Arial" charset="0"/>
              </a:rPr>
              <a:t> и УП </a:t>
            </a:r>
            <a:endParaRPr lang="en-US" sz="1400">
              <a:latin typeface="Arial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ru-RU" sz="1400">
                <a:latin typeface="Arial" charset="0"/>
              </a:rPr>
              <a:t>Параметры траектории и УП – понятия языка</a:t>
            </a:r>
          </a:p>
        </p:txBody>
      </p:sp>
      <p:sp>
        <p:nvSpPr>
          <p:cNvPr id="44" name="Rectangle 12"/>
          <p:cNvSpPr>
            <a:spLocks noChangeArrowheads="1"/>
          </p:cNvSpPr>
          <p:nvPr/>
        </p:nvSpPr>
        <p:spPr bwMode="auto">
          <a:xfrm>
            <a:off x="4389434" y="5599100"/>
            <a:ext cx="34290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</a:pPr>
            <a:endParaRPr kumimoji="1" lang="ru-RU" b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45" name="Rectangle 13"/>
          <p:cNvSpPr>
            <a:spLocks noChangeArrowheads="1"/>
          </p:cNvSpPr>
          <p:nvPr/>
        </p:nvSpPr>
        <p:spPr bwMode="auto">
          <a:xfrm>
            <a:off x="4389434" y="5226037"/>
            <a:ext cx="3429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1" lang="ru-RU" sz="1400">
                <a:latin typeface="Arial" charset="0"/>
              </a:rPr>
              <a:t>Функции и операторы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kumimoji="1" lang="ru-RU" sz="1400">
                <a:latin typeface="Arial" charset="0"/>
              </a:rPr>
              <a:t>Отладчик макросов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endParaRPr lang="ru-RU" sz="1400">
              <a:latin typeface="Arial" charset="0"/>
            </a:endParaRPr>
          </a:p>
        </p:txBody>
      </p:sp>
      <p:pic>
        <p:nvPicPr>
          <p:cNvPr id="46" name="Picture 1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848348" y="142852"/>
            <a:ext cx="1133774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utoUpdateAnimBg="0"/>
      <p:bldP spid="45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4623</TotalTime>
  <Words>775</Words>
  <Application>Microsoft Office PowerPoint</Application>
  <PresentationFormat>Экран (4:3)</PresentationFormat>
  <Paragraphs>198</Paragraphs>
  <Slides>22</Slides>
  <Notes>22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Солнцестояние</vt:lpstr>
      <vt:lpstr>Слайд 1</vt:lpstr>
      <vt:lpstr>«Разработчик передового генератора постпроцессоров для станков с ЧПУ, решений верификации и симуляции механической обработки.   Апробированный, опытный и надёжный».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Lis</cp:lastModifiedBy>
  <cp:revision>460</cp:revision>
  <dcterms:created xsi:type="dcterms:W3CDTF">2010-09-30T15:12:31Z</dcterms:created>
  <dcterms:modified xsi:type="dcterms:W3CDTF">2013-07-13T05:51:25Z</dcterms:modified>
</cp:coreProperties>
</file>